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1903" r:id="rId3"/>
    <p:sldId id="1904" r:id="rId4"/>
    <p:sldId id="1905" r:id="rId5"/>
    <p:sldId id="1899" r:id="rId6"/>
    <p:sldId id="1907" r:id="rId7"/>
    <p:sldId id="1908" r:id="rId8"/>
    <p:sldId id="1909" r:id="rId9"/>
    <p:sldId id="1910" r:id="rId10"/>
    <p:sldId id="1911" r:id="rId11"/>
    <p:sldId id="25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94E952-3D95-43EF-8DC3-A1CE0A2504C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5419B2-928A-4D29-AD3C-314FF66FB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419B2-928A-4D29-AD3C-314FF66FB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9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419B2-928A-4D29-AD3C-314FF66FB8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6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419B2-928A-4D29-AD3C-314FF66FB8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1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prstClr val="black"/>
                </a:solidFill>
              </a:rPr>
              <a:t>XXX17-XXXX		P1 	Slide 3 of 4		Kim Styles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81537-A80B-4770-876F-8F83AA04A8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5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Economic Incentive</a:t>
            </a:r>
            <a:r>
              <a:rPr spc="-140" dirty="0"/>
              <a:t> </a:t>
            </a:r>
            <a:r>
              <a:rPr spc="-10" dirty="0"/>
              <a:t>Agreement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10" dirty="0"/>
              <a:t>OEG20-1007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/>
              <a:t>P-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9580"/>
            <a:ext cx="9144000" cy="6408420"/>
          </a:xfrm>
          <a:custGeom>
            <a:avLst/>
            <a:gdLst/>
            <a:ahLst/>
            <a:cxnLst/>
            <a:rect l="l" t="t" r="r" b="b"/>
            <a:pathLst>
              <a:path w="9144000" h="6408420">
                <a:moveTo>
                  <a:pt x="0" y="6408420"/>
                </a:moveTo>
                <a:lnTo>
                  <a:pt x="9144000" y="6408420"/>
                </a:lnTo>
                <a:lnTo>
                  <a:pt x="9144000" y="0"/>
                </a:lnTo>
                <a:lnTo>
                  <a:pt x="0" y="0"/>
                </a:lnTo>
                <a:lnTo>
                  <a:pt x="0" y="64084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65759"/>
            <a:ext cx="9144000" cy="83820"/>
          </a:xfrm>
          <a:custGeom>
            <a:avLst/>
            <a:gdLst/>
            <a:ahLst/>
            <a:cxnLst/>
            <a:rect l="l" t="t" r="r" b="b"/>
            <a:pathLst>
              <a:path w="9144000" h="83820">
                <a:moveTo>
                  <a:pt x="0" y="83819"/>
                </a:moveTo>
                <a:lnTo>
                  <a:pt x="9144000" y="83819"/>
                </a:lnTo>
                <a:lnTo>
                  <a:pt x="914400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Economic Incentive</a:t>
            </a:r>
            <a:r>
              <a:rPr spc="-140" dirty="0"/>
              <a:t> </a:t>
            </a:r>
            <a:r>
              <a:rPr spc="-10" dirty="0"/>
              <a:t>Agreement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10" dirty="0"/>
              <a:t>OEG20-1007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/>
              <a:t>P-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Economic Incentive</a:t>
            </a:r>
            <a:r>
              <a:rPr spc="-140" dirty="0"/>
              <a:t> </a:t>
            </a:r>
            <a:r>
              <a:rPr spc="-10" dirty="0"/>
              <a:t>Agreement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10" dirty="0"/>
              <a:t>OEG20-1007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/>
              <a:t>P-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Economic Incentive</a:t>
            </a:r>
            <a:r>
              <a:rPr spc="-140" dirty="0"/>
              <a:t> </a:t>
            </a:r>
            <a:r>
              <a:rPr spc="-10" dirty="0"/>
              <a:t>Agreement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10" dirty="0"/>
              <a:t>OEG20-1007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/>
              <a:t>P-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Economic Incentive</a:t>
            </a:r>
            <a:r>
              <a:rPr spc="-140" dirty="0"/>
              <a:t> </a:t>
            </a:r>
            <a:r>
              <a:rPr spc="-10" dirty="0"/>
              <a:t>Agreement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10" dirty="0"/>
              <a:t>OEG20-1007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/>
              <a:t>P-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18736"/>
            <a:ext cx="2949178" cy="73866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14311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1846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0C5A-BD35-4E25-9AFE-FCF46EDEB6D8}" type="datetimeFigureOut">
              <a:rPr lang="en-US" smtClean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739" y="6068378"/>
            <a:ext cx="483234" cy="276999"/>
          </a:xfrm>
        </p:spPr>
        <p:txBody>
          <a:bodyPr/>
          <a:lstStyle/>
          <a:p>
            <a:fld id="{092662BB-9773-42C7-B230-037194DA8A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8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9580"/>
            <a:ext cx="9144000" cy="6408420"/>
          </a:xfrm>
          <a:custGeom>
            <a:avLst/>
            <a:gdLst/>
            <a:ahLst/>
            <a:cxnLst/>
            <a:rect l="l" t="t" r="r" b="b"/>
            <a:pathLst>
              <a:path w="9144000" h="6408420">
                <a:moveTo>
                  <a:pt x="0" y="6408420"/>
                </a:moveTo>
                <a:lnTo>
                  <a:pt x="9144000" y="6408420"/>
                </a:lnTo>
                <a:lnTo>
                  <a:pt x="9144000" y="0"/>
                </a:lnTo>
                <a:lnTo>
                  <a:pt x="0" y="0"/>
                </a:lnTo>
                <a:lnTo>
                  <a:pt x="0" y="64084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65759"/>
            <a:ext cx="9144000" cy="83820"/>
          </a:xfrm>
          <a:custGeom>
            <a:avLst/>
            <a:gdLst/>
            <a:ahLst/>
            <a:cxnLst/>
            <a:rect l="l" t="t" r="r" b="b"/>
            <a:pathLst>
              <a:path w="9144000" h="83820">
                <a:moveTo>
                  <a:pt x="0" y="83819"/>
                </a:moveTo>
                <a:lnTo>
                  <a:pt x="9144000" y="83819"/>
                </a:lnTo>
                <a:lnTo>
                  <a:pt x="914400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4631" y="1193292"/>
            <a:ext cx="4882895" cy="445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29600" y="6013703"/>
            <a:ext cx="650747" cy="6416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825500"/>
            <a:ext cx="807211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25599"/>
            <a:ext cx="8072119" cy="3780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5139" y="6220778"/>
            <a:ext cx="3170554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5" dirty="0"/>
              <a:t>Economic Incentive</a:t>
            </a:r>
            <a:r>
              <a:rPr spc="-140" dirty="0"/>
              <a:t> </a:t>
            </a:r>
            <a:r>
              <a:rPr spc="-10" dirty="0"/>
              <a:t>Agreement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12740" y="6220778"/>
            <a:ext cx="1369695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spc="-10" dirty="0"/>
              <a:t>OEG20-1007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739" y="6068378"/>
            <a:ext cx="483234" cy="433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/>
              <a:t>P-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s://ncdaonline.org/wp-content/uploads/2019/02/NCDA-50th-Anniversary-Log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kriztofor/372450323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File:Waves_on_Straddie_beach.jpg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www.ufo-spain.com/2018/10/11/volcan-etna-derrumba-causar-gran-tsunami-mediterrane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562" y="3399282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600" y="1587"/>
                </a:lnTo>
              </a:path>
            </a:pathLst>
          </a:custGeom>
          <a:ln w="19812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 flipV="1">
            <a:off x="697851" y="3886200"/>
            <a:ext cx="7848600" cy="45719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600" y="1587"/>
                </a:lnTo>
              </a:path>
            </a:pathLst>
          </a:custGeom>
          <a:ln w="2286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381000" y="2125979"/>
            <a:ext cx="8077200" cy="5793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lang="en-US" sz="2800" b="1" spc="-105" dirty="0"/>
              <a:t>Increasing Grantee and Subrecipient Capacity</a:t>
            </a:r>
            <a:endParaRPr sz="2800" b="1" spc="-105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93A610C-2E38-452F-B9C5-EB04E90F9A1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8872" y="4191000"/>
            <a:ext cx="3048000" cy="1384995"/>
          </a:xfrm>
        </p:spPr>
        <p:txBody>
          <a:bodyPr/>
          <a:lstStyle/>
          <a:p>
            <a:r>
              <a:rPr lang="en-US" dirty="0"/>
              <a:t>NCDA 2021 Annual Conference</a:t>
            </a:r>
          </a:p>
          <a:p>
            <a:r>
              <a:rPr lang="en-US" dirty="0"/>
              <a:t>Marcy Esbjerg, MPA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Pasco County, FL</a:t>
            </a:r>
          </a:p>
          <a:p>
            <a:r>
              <a:rPr lang="en-US" dirty="0"/>
              <a:t>mesbjerg@pascocountyfl.net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D9AFEEF-3FB1-4A94-A455-CE8D0DD3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6345" y="5019582"/>
            <a:ext cx="3962400" cy="162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4A60F36-FF0D-4527-ADFE-EF643A611F5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9" y="5928480"/>
            <a:ext cx="1905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75E8E-BB6C-4349-AC65-C0512DEF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r>
              <a:rPr lang="en-US" sz="3500"/>
              <a:t>Overall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C8FFB-C6BE-475D-BEDC-929DF7118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/>
              <a:t>Protect your team and their morale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/>
              <a:t>Understand the difference between temporary increased capacity and long- term capacity building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/>
              <a:t>Monthly monitoring implemented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/>
              <a:t>Follow your contract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/>
              <a:t>Value and cultivate internal and external relationships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/>
              <a:t>City/County departments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/>
              <a:t>Partner agencies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/>
              <a:t>Consultants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26BC05-29D0-45C2-AF06-9F7EAAE6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975" y="2804245"/>
            <a:ext cx="3127897" cy="128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95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81000" y="403225"/>
            <a:ext cx="77724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spc="-100" baseline="0">
                <a:solidFill>
                  <a:srgbClr val="5859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Questions?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686300" y="3767208"/>
            <a:ext cx="3733800" cy="20239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DF7A00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 baseline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dirty="0"/>
              <a:t>Mission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i="1" dirty="0">
                <a:latin typeface="Georgia" panose="02040502050405020303" pitchFamily="18" charset="0"/>
              </a:rPr>
              <a:t>Improving the lives of Pasco’s citizens through homeless initiatives, neighborhood revitalization, affordable housing and community partnerships using state and federal funding.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23955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2D9D633-CBD0-4EE3-B9F5-F8C1F22CB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6" y="3767208"/>
            <a:ext cx="4270223" cy="270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803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4844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975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46D7F-1D8C-465C-9DCF-AD7D3BD0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640263"/>
            <a:ext cx="3867912" cy="1344975"/>
          </a:xfrm>
        </p:spPr>
        <p:txBody>
          <a:bodyPr>
            <a:normAutofit/>
          </a:bodyPr>
          <a:lstStyle/>
          <a:p>
            <a:r>
              <a:rPr lang="en-US" sz="3500"/>
              <a:t>Pasco County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3986-3C4D-47B8-9F18-6A03B898E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4" y="2121763"/>
            <a:ext cx="3867912" cy="377301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Population – 553,000 (just under 200,000 households)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Location – north of Tampa, FL on the Gulf of Mexico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Square Miles – 747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Owner-occupied/rental housing – 72%/28%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LMI – 40% LMI, 54% Cost Burdened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CDBG - $2.9 million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HOME - $1.2 million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ESG - $234,000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CDBG-CV 1</a:t>
            </a:r>
            <a:r>
              <a:rPr lang="en-US" sz="1400" baseline="30000"/>
              <a:t>st</a:t>
            </a:r>
            <a:r>
              <a:rPr lang="en-US" sz="1400"/>
              <a:t> Tranche - $1.7 million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ESG-CV – 1st Tranche - $834,000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ESG- CV – 2</a:t>
            </a:r>
            <a:r>
              <a:rPr lang="en-US" sz="1400" baseline="30000"/>
              <a:t>nd</a:t>
            </a:r>
            <a:r>
              <a:rPr lang="en-US" sz="1400"/>
              <a:t> Tranche - $3.8 million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/>
              <a:t>CDBG-CV – 3</a:t>
            </a:r>
            <a:r>
              <a:rPr lang="en-US" sz="1400" baseline="30000"/>
              <a:t>rd</a:t>
            </a:r>
            <a:r>
              <a:rPr lang="en-US" sz="1400"/>
              <a:t> Tranche - $1.996 million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</p:txBody>
      </p:sp>
      <p:pic>
        <p:nvPicPr>
          <p:cNvPr id="7" name="Picture 2" descr="Pasco County, Florida - Wikipedia">
            <a:extLst>
              <a:ext uri="{FF2B5EF4-FFF2-40B4-BE49-F238E27FC236}">
                <a16:creationId xmlns:a16="http://schemas.microsoft.com/office/drawing/2014/main" id="{E21ADFC6-686B-4810-9910-C2C86B130426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7231" y="1580836"/>
            <a:ext cx="3552722" cy="35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27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75E8E-BB6C-4349-AC65-C0512DEF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900" kern="1200">
                <a:solidFill>
                  <a:srgbClr val="FFFFFF"/>
                </a:solidFill>
                <a:latin typeface="+mj-lt"/>
                <a:cs typeface="+mj-cs"/>
              </a:rPr>
              <a:t>What happens when your normal grant cycle goes from…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47C2E31-0CB8-4D25-806D-CF8DA743FFB3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2"/>
          <a:srcRect r="24309" b="1"/>
          <a:stretch/>
        </p:blipFill>
        <p:spPr>
          <a:xfrm>
            <a:off x="4876800" y="519120"/>
            <a:ext cx="4091937" cy="3865327"/>
          </a:xfrm>
          <a:prstGeom prst="rect">
            <a:avLst/>
          </a:prstGeom>
        </p:spPr>
      </p:pic>
      <p:pic>
        <p:nvPicPr>
          <p:cNvPr id="6" name="Content Placeholder 5" descr="A picture containing tree, flower, grass, outdoor&#10;&#10;Description automatically generated">
            <a:extLst>
              <a:ext uri="{FF2B5EF4-FFF2-40B4-BE49-F238E27FC236}">
                <a16:creationId xmlns:a16="http://schemas.microsoft.com/office/drawing/2014/main" id="{A909E83D-98C0-42A5-8E5D-D7D9D689CB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392" r="13678" b="-3"/>
          <a:stretch/>
        </p:blipFill>
        <p:spPr>
          <a:xfrm>
            <a:off x="283551" y="519119"/>
            <a:ext cx="4091938" cy="386532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73302-8FF7-4108-B286-A556CA4E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>
                <a:solidFill>
                  <a:srgbClr val="FFFFFF"/>
                </a:solidFill>
                <a:latin typeface="+mj-lt"/>
                <a:cs typeface="+mj-cs"/>
              </a:rPr>
              <a:t>Or your work pace (and peace) goes from: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AA44F1-9C98-4F77-98CE-967FF957ACBC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0708" y="1119308"/>
            <a:ext cx="4091937" cy="242447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E2F5A6-E710-491F-9819-8B3D773E0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6858" y="1119308"/>
            <a:ext cx="4336878" cy="242447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3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5D2C8B-53B5-4461-AF1F-E921282E12FA}"/>
              </a:ext>
            </a:extLst>
          </p:cNvPr>
          <p:cNvSpPr txBox="1"/>
          <p:nvPr/>
        </p:nvSpPr>
        <p:spPr>
          <a:xfrm>
            <a:off x="609600" y="685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The Money Keeps Coming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58D11-0A0A-4F16-B811-57A0D2C1EA04}"/>
              </a:ext>
            </a:extLst>
          </p:cNvPr>
          <p:cNvSpPr txBox="1"/>
          <p:nvPr/>
        </p:nvSpPr>
        <p:spPr>
          <a:xfrm>
            <a:off x="685800" y="1828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Three tranches of CV funds from HUD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CARES Act funding from the US Treasury distributed directly to the County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Coronavirus Relief Funds distributed from the Florida Housing Finance Corp. to Pasco County Community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Two rounds of Emergency Rental Assistance Program funds distributed directly to the County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C6327-1B0C-455A-8C20-D16B5EEFA2B5}"/>
              </a:ext>
            </a:extLst>
          </p:cNvPr>
          <p:cNvSpPr txBox="1"/>
          <p:nvPr/>
        </p:nvSpPr>
        <p:spPr>
          <a:xfrm>
            <a:off x="762000" y="394129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6"/>
                </a:solidFill>
              </a:rPr>
              <a:t>Our department had to increase our capacity in order to deploy funds quickly and efficiently!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EF9E6-CBA3-40CC-A467-7CF60389644D}"/>
              </a:ext>
            </a:extLst>
          </p:cNvPr>
          <p:cNvSpPr txBox="1"/>
          <p:nvPr/>
        </p:nvSpPr>
        <p:spPr>
          <a:xfrm>
            <a:off x="1943100" y="5181600"/>
            <a:ext cx="50292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Four Strategies – What Worked and What Didn’t!</a:t>
            </a:r>
          </a:p>
          <a:p>
            <a:pPr marL="342900" indent="-342900">
              <a:buAutoNum type="arabicPeriod"/>
            </a:pPr>
            <a:r>
              <a:rPr lang="en-US" dirty="0"/>
              <a:t>Call on a consultant.</a:t>
            </a:r>
          </a:p>
          <a:p>
            <a:pPr marL="342900" indent="-342900">
              <a:buAutoNum type="arabicPeriod"/>
            </a:pPr>
            <a:r>
              <a:rPr lang="en-US" dirty="0"/>
              <a:t>All hands on deck.</a:t>
            </a:r>
          </a:p>
          <a:p>
            <a:pPr marL="342900" indent="-342900">
              <a:buAutoNum type="arabicPeriod"/>
            </a:pPr>
            <a:r>
              <a:rPr lang="en-US" dirty="0"/>
              <a:t>Bring on/in the temps.</a:t>
            </a:r>
          </a:p>
          <a:p>
            <a:pPr marL="342900" indent="-342900">
              <a:buAutoNum type="arabicPeriod"/>
            </a:pPr>
            <a:r>
              <a:rPr lang="en-US" dirty="0"/>
              <a:t>Farm it out to partner agencies.</a:t>
            </a:r>
          </a:p>
        </p:txBody>
      </p:sp>
    </p:spTree>
    <p:extLst>
      <p:ext uri="{BB962C8B-B14F-4D97-AF65-F5344CB8AC3E}">
        <p14:creationId xmlns:p14="http://schemas.microsoft.com/office/powerpoint/2010/main" val="346014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5E8E-BB6C-4349-AC65-C0512DEF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 Consultant!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CAFAB-9A15-4F3C-853C-50882F7A7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581" y="3010109"/>
            <a:ext cx="3657600" cy="36625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/>
              <a:t>What Worked: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Knowledge and experience with</a:t>
            </a:r>
          </a:p>
          <a:p>
            <a:r>
              <a:rPr lang="en-US" sz="2000" dirty="0"/>
              <a:t>     Coordinated Investment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Comprehensive download of new HUD regulations and rules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Written RFP’s, MOU’s, Agreements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Having an ‘outside’ expert to carry weight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Someone else to play the heavy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639BE-A629-4828-9898-A023017152B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630419" y="3004830"/>
            <a:ext cx="3977640" cy="270843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/>
              <a:t>What Didn’t Work: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Not responsible for the outcome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Lack of inside/community knowledge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Support, once removed, didn’t leave lasting impact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Significant cost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FB3A4-11ED-4F5B-9089-205B698D1F7A}"/>
              </a:ext>
            </a:extLst>
          </p:cNvPr>
          <p:cNvSpPr txBox="1"/>
          <p:nvPr/>
        </p:nvSpPr>
        <p:spPr>
          <a:xfrm>
            <a:off x="535940" y="1524000"/>
            <a:ext cx="7236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Pasco Did: </a:t>
            </a:r>
            <a:r>
              <a:rPr lang="en-US" sz="2000" dirty="0"/>
              <a:t>Established a contract with Florida Housing Coalition and the Homeless Coalition of Pasco County using CARES funding to assist with the program design for our ESG-CV funds, other agreements and RFP’s needed for homeless initiatives. 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25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5E8E-BB6C-4349-AC65-C0512DEF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Hands On Deck!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CAFAB-9A15-4F3C-853C-50882F7A7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414" y="3429000"/>
            <a:ext cx="3977640" cy="27699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/>
              <a:t>What Worked: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Immediate increase in staffing numbers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Staff knew the County and internal people knew some of our processes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Level of control of information and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Speed of roll out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639BE-A629-4828-9898-A023017152B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579882" y="3452647"/>
            <a:ext cx="3977640" cy="27699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What Didn’t Work: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High level of stress led to very low morale and resentment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Challenges with County payment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Quality and quantity of workload inconsistent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Lack of control over other department personnel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FB3A4-11ED-4F5B-9089-205B698D1F7A}"/>
              </a:ext>
            </a:extLst>
          </p:cNvPr>
          <p:cNvSpPr txBox="1"/>
          <p:nvPr/>
        </p:nvSpPr>
        <p:spPr>
          <a:xfrm>
            <a:off x="420414" y="1520784"/>
            <a:ext cx="720484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Pasco Did: </a:t>
            </a:r>
            <a:r>
              <a:rPr lang="en-US" sz="2000" dirty="0"/>
              <a:t>For the first roll out of our direct financial assistance program, all Community Development team members (except CDBG/ESG staff) were required to keep a ‘client caseload’. Team members from other departments, whose departments had shuttered due to COVID, were  also recruited.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205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5E8E-BB6C-4349-AC65-C0512DEF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40" y="825500"/>
            <a:ext cx="8072119" cy="369332"/>
          </a:xfrm>
        </p:spPr>
        <p:txBody>
          <a:bodyPr/>
          <a:lstStyle/>
          <a:p>
            <a:r>
              <a:rPr lang="en-US" dirty="0"/>
              <a:t>Bring on/in the temps!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CAFAB-9A15-4F3C-853C-50882F7A7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940" y="3394363"/>
            <a:ext cx="3657600" cy="24622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/>
              <a:t>What Worked: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Relieved permanent staff to focus on regular work or other initiatives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Put people to work who had lost jobs when businesses closed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Remote work for those providing direct assistance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639BE-A629-4828-9898-A023017152B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571999" y="3394363"/>
            <a:ext cx="3825240" cy="24622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/>
              <a:t>What Didn’t Work: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Temps needed extensive training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Front line staff in office left answering questions and updating applicants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Some temps could not handle the stress of the work and the mental anguish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FB3A4-11ED-4F5B-9089-205B698D1F7A}"/>
              </a:ext>
            </a:extLst>
          </p:cNvPr>
          <p:cNvSpPr txBox="1"/>
          <p:nvPr/>
        </p:nvSpPr>
        <p:spPr>
          <a:xfrm>
            <a:off x="535940" y="1524000"/>
            <a:ext cx="7236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Pasco Did: </a:t>
            </a:r>
            <a:r>
              <a:rPr lang="en-US" sz="2000" dirty="0"/>
              <a:t>Both Community Development and Human Services worked with Human Resources to create a job description, advertise and hire over 15 temporary employees to work remotely and in the office to process financial assistance applications.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213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5E8E-BB6C-4349-AC65-C0512DEF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40" y="825500"/>
            <a:ext cx="8072119" cy="369332"/>
          </a:xfrm>
        </p:spPr>
        <p:txBody>
          <a:bodyPr/>
          <a:lstStyle/>
          <a:p>
            <a:r>
              <a:rPr lang="en-US" dirty="0"/>
              <a:t>Farm It Out to Partner Agencies!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CAFAB-9A15-4F3C-853C-50882F7A7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" y="2590800"/>
            <a:ext cx="3657600" cy="33239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What Worked: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Partner agencies are planted in the community. Outreach is their core mission.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Advancing their funding on a monthly basis.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Maintain strict reporting /monitoring requirements.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Training, FAQ’s, standard forms, processes and procedures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Using HMIS for duplication of benefits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639BE-A629-4828-9898-A023017152B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571999" y="2579029"/>
            <a:ext cx="3825240" cy="33228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What Didn’t Work: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Agencies ‘following the money’ but not in their wheelhouse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Even with advanced funding, some agencies did not have funding to float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Disconnect between agency management and frontline staff providing direct assistance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First month monitoring could have been more comprehensive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FB3A4-11ED-4F5B-9089-205B698D1F7A}"/>
              </a:ext>
            </a:extLst>
          </p:cNvPr>
          <p:cNvSpPr txBox="1"/>
          <p:nvPr/>
        </p:nvSpPr>
        <p:spPr>
          <a:xfrm>
            <a:off x="535940" y="1524000"/>
            <a:ext cx="723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Pasco Did: </a:t>
            </a:r>
            <a:r>
              <a:rPr lang="en-US" dirty="0"/>
              <a:t>An RFP to our community agencies with a short application period. Contracted with 7 agencies under CARES and 11 agencies under ERAP to deliver direct financial assistance.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0758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804</Words>
  <Application>Microsoft Office PowerPoint</Application>
  <PresentationFormat>On-screen Show (4:3)</PresentationFormat>
  <Paragraphs>102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Wingdings</vt:lpstr>
      <vt:lpstr>Office Theme</vt:lpstr>
      <vt:lpstr>Increasing Grantee and Subrecipient Capacity</vt:lpstr>
      <vt:lpstr>Pasco County </vt:lpstr>
      <vt:lpstr>What happens when your normal grant cycle goes from…</vt:lpstr>
      <vt:lpstr>Or your work pace (and peace) goes from:</vt:lpstr>
      <vt:lpstr>PowerPoint Presentation</vt:lpstr>
      <vt:lpstr>Call A Consultant!</vt:lpstr>
      <vt:lpstr>All Hands On Deck!</vt:lpstr>
      <vt:lpstr>Bring on/in the temps!</vt:lpstr>
      <vt:lpstr>Farm It Out to Partner Agencies!</vt:lpstr>
      <vt:lpstr>Overall Lessons Learned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ESG-CV Implementation – Pasco County Program Design - Coordinated Investment Plan</dc:title>
  <dc:creator>Marcy A. Esbjerg</dc:creator>
  <cp:lastModifiedBy>Marcy A. Esbjerg</cp:lastModifiedBy>
  <cp:revision>41</cp:revision>
  <dcterms:created xsi:type="dcterms:W3CDTF">2021-06-10T16:14:59Z</dcterms:created>
  <dcterms:modified xsi:type="dcterms:W3CDTF">2021-06-17T18:20:10Z</dcterms:modified>
</cp:coreProperties>
</file>